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8" r:id="rId4"/>
    <p:sldId id="258" r:id="rId5"/>
    <p:sldId id="259" r:id="rId6"/>
    <p:sldId id="260" r:id="rId7"/>
    <p:sldId id="267" r:id="rId8"/>
    <p:sldId id="261" r:id="rId9"/>
    <p:sldId id="262" r:id="rId10"/>
    <p:sldId id="263" r:id="rId11"/>
    <p:sldId id="264" r:id="rId12"/>
    <p:sldId id="265" r:id="rId13"/>
    <p:sldId id="266" r:id="rId14"/>
  </p:sldIdLst>
  <p:sldSz cx="10693400" cy="7561263"/>
  <p:notesSz cx="6858000" cy="9144000"/>
  <p:defaultTextStyle>
    <a:defPPr>
      <a:defRPr lang="ru-RU"/>
    </a:defPPr>
    <a:lvl1pPr marL="0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1528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43056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64584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86112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382">
          <p15:clr>
            <a:srgbClr val="A4A3A4"/>
          </p15:clr>
        </p15:guide>
        <p15:guide id="2" pos="336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3A1E1"/>
    <a:srgbClr val="D816DD"/>
    <a:srgbClr val="E50958"/>
    <a:srgbClr val="5D9819"/>
    <a:srgbClr val="4E6D9B"/>
    <a:srgbClr val="F6226E"/>
    <a:srgbClr val="3DB786"/>
    <a:srgbClr val="3ABAB4"/>
    <a:srgbClr val="2CC8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95" autoAdjust="0"/>
    <p:restoredTop sz="94660"/>
  </p:normalViewPr>
  <p:slideViewPr>
    <p:cSldViewPr>
      <p:cViewPr>
        <p:scale>
          <a:sx n="103" d="100"/>
          <a:sy n="103" d="100"/>
        </p:scale>
        <p:origin x="-1254" y="192"/>
      </p:cViewPr>
      <p:guideLst>
        <p:guide orient="horz" pos="2382"/>
        <p:guide pos="33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2005" y="2348893"/>
            <a:ext cx="9089390" cy="1620771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4010" y="4284716"/>
            <a:ext cx="7485380" cy="193232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215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3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5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61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91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22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2F8A5-48B5-44A0-B7A7-E0E6E3103232}" type="datetimeFigureOut">
              <a:rPr lang="ru-RU" smtClean="0"/>
              <a:t>20.10.2017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379AD-59DA-43D7-B07D-A9CAD3D1E5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25079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2F8A5-48B5-44A0-B7A7-E0E6E3103232}" type="datetimeFigureOut">
              <a:rPr lang="ru-RU" smtClean="0"/>
              <a:t>20.10.2017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379AD-59DA-43D7-B07D-A9CAD3D1E5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97800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2715" y="302802"/>
            <a:ext cx="2406015" cy="645157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670" y="302802"/>
            <a:ext cx="7039822" cy="645157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2F8A5-48B5-44A0-B7A7-E0E6E3103232}" type="datetimeFigureOut">
              <a:rPr lang="ru-RU" smtClean="0"/>
              <a:t>20.10.2017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379AD-59DA-43D7-B07D-A9CAD3D1E5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04173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2F8A5-48B5-44A0-B7A7-E0E6E3103232}" type="datetimeFigureOut">
              <a:rPr lang="ru-RU" smtClean="0"/>
              <a:t>20.10.2017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379AD-59DA-43D7-B07D-A9CAD3D1E5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7416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4705" y="4858812"/>
            <a:ext cx="9089390" cy="1501751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4705" y="3204786"/>
            <a:ext cx="9089390" cy="1654026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52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305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5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611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76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916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5069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222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2F8A5-48B5-44A0-B7A7-E0E6E3103232}" type="datetimeFigureOut">
              <a:rPr lang="ru-RU" smtClean="0"/>
              <a:t>20.10.2017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379AD-59DA-43D7-B07D-A9CAD3D1E5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03886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4670" y="1764295"/>
            <a:ext cx="4722918" cy="499008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35812" y="1764295"/>
            <a:ext cx="4722918" cy="499008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2F8A5-48B5-44A0-B7A7-E0E6E3103232}" type="datetimeFigureOut">
              <a:rPr lang="ru-RU" smtClean="0"/>
              <a:t>20.10.2017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379AD-59DA-43D7-B07D-A9CAD3D1E5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49234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4670" y="1692533"/>
            <a:ext cx="4724775" cy="705367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34670" y="2397901"/>
            <a:ext cx="4724775" cy="435647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432099" y="1692533"/>
            <a:ext cx="4726631" cy="705367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432099" y="2397901"/>
            <a:ext cx="4726631" cy="435647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2F8A5-48B5-44A0-B7A7-E0E6E3103232}" type="datetimeFigureOut">
              <a:rPr lang="ru-RU" smtClean="0"/>
              <a:t>20.10.2017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379AD-59DA-43D7-B07D-A9CAD3D1E5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12443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2F8A5-48B5-44A0-B7A7-E0E6E3103232}" type="datetimeFigureOut">
              <a:rPr lang="ru-RU" smtClean="0"/>
              <a:t>20.10.2017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379AD-59DA-43D7-B07D-A9CAD3D1E5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49811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2F8A5-48B5-44A0-B7A7-E0E6E3103232}" type="datetimeFigureOut">
              <a:rPr lang="ru-RU" smtClean="0"/>
              <a:t>20.10.2017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379AD-59DA-43D7-B07D-A9CAD3D1E5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80285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1" y="301050"/>
            <a:ext cx="3518055" cy="1281214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80822" y="301051"/>
            <a:ext cx="5977908" cy="6453328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71" y="1582265"/>
            <a:ext cx="3518055" cy="5172114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2F8A5-48B5-44A0-B7A7-E0E6E3103232}" type="datetimeFigureOut">
              <a:rPr lang="ru-RU" smtClean="0"/>
              <a:t>20.10.2017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379AD-59DA-43D7-B07D-A9CAD3D1E5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73609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/>
          <a:lstStyle>
            <a:lvl1pPr marL="0" indent="0">
              <a:buNone/>
              <a:defRPr sz="3700"/>
            </a:lvl1pPr>
            <a:lvl2pPr marL="521528" indent="0">
              <a:buNone/>
              <a:defRPr sz="3200"/>
            </a:lvl2pPr>
            <a:lvl3pPr marL="1043056" indent="0">
              <a:buNone/>
              <a:defRPr sz="2700"/>
            </a:lvl3pPr>
            <a:lvl4pPr marL="1564584" indent="0">
              <a:buNone/>
              <a:defRPr sz="2300"/>
            </a:lvl4pPr>
            <a:lvl5pPr marL="2086112" indent="0">
              <a:buNone/>
              <a:defRPr sz="2300"/>
            </a:lvl5pPr>
            <a:lvl6pPr marL="2607640" indent="0">
              <a:buNone/>
              <a:defRPr sz="2300"/>
            </a:lvl6pPr>
            <a:lvl7pPr marL="3129168" indent="0">
              <a:buNone/>
              <a:defRPr sz="2300"/>
            </a:lvl7pPr>
            <a:lvl8pPr marL="3650696" indent="0">
              <a:buNone/>
              <a:defRPr sz="2300"/>
            </a:lvl8pPr>
            <a:lvl9pPr marL="4172224" indent="0">
              <a:buNone/>
              <a:defRPr sz="23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2F8A5-48B5-44A0-B7A7-E0E6E3103232}" type="datetimeFigureOut">
              <a:rPr lang="ru-RU" smtClean="0"/>
              <a:t>20.10.2017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379AD-59DA-43D7-B07D-A9CAD3D1E5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09259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0" y="302801"/>
            <a:ext cx="9624060" cy="1260211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4670" y="1764295"/>
            <a:ext cx="9624060" cy="4990084"/>
          </a:xfrm>
          <a:prstGeom prst="rect">
            <a:avLst/>
          </a:prstGeom>
        </p:spPr>
        <p:txBody>
          <a:bodyPr vert="horz" lIns="104306" tIns="52153" rIns="104306" bIns="52153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670" y="7008171"/>
            <a:ext cx="2495127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F2F8A5-48B5-44A0-B7A7-E0E6E3103232}" type="datetimeFigureOut">
              <a:rPr lang="ru-RU" smtClean="0"/>
              <a:t>20.10.2017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3579" y="7008171"/>
            <a:ext cx="3386243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663603" y="7008171"/>
            <a:ext cx="2495127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5379AD-59DA-43D7-B07D-A9CAD3D1E5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1206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43056" rtl="0" eaLnBrk="1" latinLnBrk="0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91146" indent="-391146" algn="l" defTabSz="1043056" rtl="0" eaLnBrk="1" latinLnBrk="0" hangingPunct="1">
        <a:spcBef>
          <a:spcPct val="20000"/>
        </a:spcBef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847483" indent="-325955" algn="l" defTabSz="1043056" rtl="0" eaLnBrk="1" latinLnBrk="0" hangingPunct="1">
        <a:spcBef>
          <a:spcPct val="20000"/>
        </a:spcBef>
        <a:buFont typeface="Arial" panose="020B0604020202020204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303820" indent="-260764" algn="l" defTabSz="1043056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25348" indent="-260764" algn="l" defTabSz="1043056" rtl="0" eaLnBrk="1" latinLnBrk="0" hangingPunct="1">
        <a:spcBef>
          <a:spcPct val="20000"/>
        </a:spcBef>
        <a:buFont typeface="Arial" panose="020B0604020202020204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46876" indent="-260764" algn="l" defTabSz="1043056" rtl="0" eaLnBrk="1" latinLnBrk="0" hangingPunct="1">
        <a:spcBef>
          <a:spcPct val="20000"/>
        </a:spcBef>
        <a:buFont typeface="Arial" panose="020B0604020202020204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68404" indent="-260764" algn="l" defTabSz="1043056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932" indent="-260764" algn="l" defTabSz="1043056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1460" indent="-260764" algn="l" defTabSz="1043056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988" indent="-260764" algn="l" defTabSz="1043056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52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305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58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6112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64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916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69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222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60.pn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jpeg"/><Relationship Id="rId5" Type="http://schemas.openxmlformats.org/officeDocument/2006/relationships/image" Target="../media/image58.png"/><Relationship Id="rId4" Type="http://schemas.openxmlformats.org/officeDocument/2006/relationships/image" Target="../media/image57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image" Target="../media/image36.png"/><Relationship Id="rId7" Type="http://schemas.openxmlformats.org/officeDocument/2006/relationships/image" Target="../media/image63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jpeg"/><Relationship Id="rId5" Type="http://schemas.openxmlformats.org/officeDocument/2006/relationships/image" Target="../media/image58.png"/><Relationship Id="rId4" Type="http://schemas.openxmlformats.org/officeDocument/2006/relationships/image" Target="../media/image61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jpeg"/><Relationship Id="rId13" Type="http://schemas.openxmlformats.org/officeDocument/2006/relationships/image" Target="../media/image74.jpeg"/><Relationship Id="rId3" Type="http://schemas.openxmlformats.org/officeDocument/2006/relationships/image" Target="../media/image36.png"/><Relationship Id="rId7" Type="http://schemas.openxmlformats.org/officeDocument/2006/relationships/image" Target="../media/image68.jpeg"/><Relationship Id="rId12" Type="http://schemas.openxmlformats.org/officeDocument/2006/relationships/image" Target="../media/image73.jpeg"/><Relationship Id="rId17" Type="http://schemas.openxmlformats.org/officeDocument/2006/relationships/image" Target="../media/image78.jpeg"/><Relationship Id="rId2" Type="http://schemas.openxmlformats.org/officeDocument/2006/relationships/image" Target="../media/image5.jpeg"/><Relationship Id="rId16" Type="http://schemas.openxmlformats.org/officeDocument/2006/relationships/image" Target="../media/image7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jpeg"/><Relationship Id="rId11" Type="http://schemas.openxmlformats.org/officeDocument/2006/relationships/image" Target="../media/image72.jpeg"/><Relationship Id="rId5" Type="http://schemas.openxmlformats.org/officeDocument/2006/relationships/image" Target="../media/image66.jpeg"/><Relationship Id="rId15" Type="http://schemas.openxmlformats.org/officeDocument/2006/relationships/image" Target="../media/image76.jpeg"/><Relationship Id="rId10" Type="http://schemas.openxmlformats.org/officeDocument/2006/relationships/image" Target="../media/image71.jpeg"/><Relationship Id="rId4" Type="http://schemas.openxmlformats.org/officeDocument/2006/relationships/image" Target="../media/image65.png"/><Relationship Id="rId9" Type="http://schemas.openxmlformats.org/officeDocument/2006/relationships/image" Target="../media/image70.jpeg"/><Relationship Id="rId14" Type="http://schemas.openxmlformats.org/officeDocument/2006/relationships/image" Target="../media/image7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7" Type="http://schemas.openxmlformats.org/officeDocument/2006/relationships/hyperlink" Target="http://www.ic-it.eu/" TargetMode="External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png"/><Relationship Id="rId5" Type="http://schemas.openxmlformats.org/officeDocument/2006/relationships/image" Target="../media/image82.png"/><Relationship Id="rId4" Type="http://schemas.openxmlformats.org/officeDocument/2006/relationships/image" Target="../media/image8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microsoft.com/office/2007/relationships/hdphoto" Target="../media/hdphoto1.wdp"/><Relationship Id="rId7" Type="http://schemas.openxmlformats.org/officeDocument/2006/relationships/image" Target="../media/image34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9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13" Type="http://schemas.openxmlformats.org/officeDocument/2006/relationships/image" Target="../media/image46.jpeg"/><Relationship Id="rId18" Type="http://schemas.openxmlformats.org/officeDocument/2006/relationships/image" Target="../media/image51.jpeg"/><Relationship Id="rId3" Type="http://schemas.openxmlformats.org/officeDocument/2006/relationships/image" Target="../media/image36.png"/><Relationship Id="rId21" Type="http://schemas.openxmlformats.org/officeDocument/2006/relationships/image" Target="../media/image54.jpeg"/><Relationship Id="rId7" Type="http://schemas.openxmlformats.org/officeDocument/2006/relationships/image" Target="../media/image40.jpeg"/><Relationship Id="rId12" Type="http://schemas.openxmlformats.org/officeDocument/2006/relationships/image" Target="../media/image45.jpeg"/><Relationship Id="rId17" Type="http://schemas.openxmlformats.org/officeDocument/2006/relationships/image" Target="../media/image50.jpeg"/><Relationship Id="rId2" Type="http://schemas.openxmlformats.org/officeDocument/2006/relationships/image" Target="../media/image5.jpeg"/><Relationship Id="rId16" Type="http://schemas.openxmlformats.org/officeDocument/2006/relationships/image" Target="../media/image49.jpeg"/><Relationship Id="rId20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11" Type="http://schemas.openxmlformats.org/officeDocument/2006/relationships/image" Target="../media/image44.jpeg"/><Relationship Id="rId5" Type="http://schemas.openxmlformats.org/officeDocument/2006/relationships/image" Target="../media/image38.jpeg"/><Relationship Id="rId15" Type="http://schemas.openxmlformats.org/officeDocument/2006/relationships/image" Target="../media/image48.jpeg"/><Relationship Id="rId10" Type="http://schemas.openxmlformats.org/officeDocument/2006/relationships/image" Target="../media/image43.jpeg"/><Relationship Id="rId19" Type="http://schemas.openxmlformats.org/officeDocument/2006/relationships/image" Target="../media/image52.jpeg"/><Relationship Id="rId4" Type="http://schemas.openxmlformats.org/officeDocument/2006/relationships/image" Target="../media/image37.jpeg"/><Relationship Id="rId9" Type="http://schemas.openxmlformats.org/officeDocument/2006/relationships/image" Target="../media/image42.jpeg"/><Relationship Id="rId14" Type="http://schemas.openxmlformats.org/officeDocument/2006/relationships/image" Target="../media/image47.jpeg"/><Relationship Id="rId22" Type="http://schemas.openxmlformats.org/officeDocument/2006/relationships/image" Target="../media/image5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5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-5146"/>
            <a:ext cx="10691812" cy="7559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450950" y="4428703"/>
            <a:ext cx="9793088" cy="576064"/>
          </a:xfrm>
          <a:prstGeom prst="rect">
            <a:avLst/>
          </a:prstGeom>
          <a:solidFill>
            <a:srgbClr val="4E6D9B">
              <a:alpha val="7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170236" y="5108745"/>
            <a:ext cx="8280920" cy="576064"/>
          </a:xfrm>
          <a:prstGeom prst="rect">
            <a:avLst/>
          </a:prstGeom>
          <a:solidFill>
            <a:srgbClr val="4E6D9B">
              <a:alpha val="7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7" name="Picture 3" descr="C:\Users\User\Desktop\Безимени-5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2404" y="340797"/>
            <a:ext cx="531495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50155" y="3708623"/>
            <a:ext cx="9793088" cy="576064"/>
          </a:xfrm>
          <a:prstGeom prst="rect">
            <a:avLst/>
          </a:prstGeom>
          <a:solidFill>
            <a:srgbClr val="4E6D9B">
              <a:alpha val="7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438564" y="2789069"/>
            <a:ext cx="3801041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err="1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Intercomputer</a:t>
            </a:r>
            <a:r>
              <a:rPr lang="en-US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Global Services</a:t>
            </a:r>
            <a:endParaRPr lang="ru-RU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0155" y="3631966"/>
            <a:ext cx="9793088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ru-RU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ПРОФЕССИОНАЛЬНЫЕ IT-РЕШЕНИЯ </a:t>
            </a:r>
          </a:p>
          <a:p>
            <a:pPr algn="ctr">
              <a:spcBef>
                <a:spcPts val="600"/>
              </a:spcBef>
            </a:pPr>
            <a:r>
              <a:rPr lang="ru-RU" sz="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БАНКОВСКОГО, ФИНАНСОВОГО </a:t>
            </a:r>
          </a:p>
          <a:p>
            <a:pPr algn="ctr">
              <a:spcBef>
                <a:spcPts val="600"/>
              </a:spcBef>
            </a:pPr>
            <a:r>
              <a:rPr lang="ru-RU" sz="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ПРОМЫШЛЕННОГО СЕКТОРА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836596" y="5868863"/>
            <a:ext cx="702179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>
                <a:solidFill>
                  <a:srgbClr val="4E6D9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поможем</a:t>
            </a:r>
            <a:r>
              <a:rPr lang="ru-RU" sz="3200" dirty="0">
                <a:solidFill>
                  <a:srgbClr val="4E6D9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прийти к финишу первым</a:t>
            </a:r>
          </a:p>
        </p:txBody>
      </p:sp>
    </p:spTree>
    <p:extLst>
      <p:ext uri="{BB962C8B-B14F-4D97-AF65-F5344CB8AC3E}">
        <p14:creationId xmlns:p14="http://schemas.microsoft.com/office/powerpoint/2010/main" val="24463866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User\Desktop\Безимени-6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" y="0"/>
            <a:ext cx="10691813" cy="7559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18110" y="1070695"/>
            <a:ext cx="4164494" cy="54462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sx="102000" sy="102000" algn="ctr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103434" y="243528"/>
            <a:ext cx="44849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ОТЗЫВЫ КЛИЕНТОВ</a:t>
            </a:r>
          </a:p>
        </p:txBody>
      </p:sp>
      <p:pic>
        <p:nvPicPr>
          <p:cNvPr id="6" name="Picture 3" descr="C:\Users\User\Desktop\Безимени-4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8628" y="7037388"/>
            <a:ext cx="930275" cy="523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18110" y="1070694"/>
            <a:ext cx="4164494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196" name="Picture 4" descr="C:\Users\User\Desktop\Безимени-6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359" y="1070694"/>
            <a:ext cx="2951163" cy="1158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User\Desktop\Безимени-6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2816" y="2056705"/>
            <a:ext cx="47625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445544" y="2532955"/>
            <a:ext cx="389304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УкрСиббанк</a:t>
            </a:r>
            <a:r>
              <a:rPr lang="ru-RU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BNP Paribas Group</a:t>
            </a:r>
            <a:endParaRPr lang="ru-RU" sz="105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45545" y="2821856"/>
            <a:ext cx="3677019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4E6D9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Владимир </a:t>
            </a:r>
            <a:r>
              <a:rPr lang="ru-RU" sz="1200" b="1" dirty="0" err="1">
                <a:solidFill>
                  <a:srgbClr val="4E6D9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Чаинский</a:t>
            </a:r>
            <a:endParaRPr lang="ru-RU" sz="1200" b="1" dirty="0">
              <a:solidFill>
                <a:srgbClr val="4E6D9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100" dirty="0">
                <a:solidFill>
                  <a:srgbClr val="4E6D9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ведущий специалист отдела методологии и информационного сопровождения хозяйственной деятельности.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45545" y="3685952"/>
            <a:ext cx="3893043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УкрСиббанк</a:t>
            </a:r>
            <a:r>
              <a:rPr lang="ru-RU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BNP </a:t>
            </a:r>
            <a:r>
              <a:rPr lang="ru-RU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Paribas</a:t>
            </a:r>
            <a:r>
              <a:rPr lang="ru-RU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Group</a:t>
            </a:r>
            <a:r>
              <a:rPr lang="ru-RU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всегда выбирает лучших поставщиков товаров и услуг для качественного обслуживания своих клиентов. Компания «Интеркомпьютер», пройдя строгий отбор, была выбрана в качестве поставщика услуг в области применения информационных технологий для бизнес-процессов банка. За время сотрудничества компания «Интеркомпьютер» проявила себя как профессиональный и надежный партнер, чем еще раз подтвердила верность нашего выбора. Совместно с проектной командой «Интеркомпьютер» в банке реализован ряд проектов, что позволило банку улучшить качество обслуживания клиентов.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4626620" y="1077269"/>
            <a:ext cx="5760639" cy="541699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sx="102000" sy="102000" algn="ctr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4626620" y="1077267"/>
            <a:ext cx="5760639" cy="1217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197" name="Picture 5" descr="C:\Users\User\Desktop\Безимени-6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5688" y="1131338"/>
            <a:ext cx="1988037" cy="976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3" descr="C:\Users\User\Desktop\Безимени-63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1051" y="2063278"/>
            <a:ext cx="493889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4843124" y="2508037"/>
            <a:ext cx="52731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ПАО «</a:t>
            </a:r>
            <a:r>
              <a:rPr lang="ru-RU" sz="16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АрселорМиттал</a:t>
            </a:r>
            <a:r>
              <a:rPr lang="ru-RU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Кривой Рог» </a:t>
            </a:r>
            <a:endParaRPr lang="ru-RU" sz="11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843125" y="2778294"/>
            <a:ext cx="52731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4E6D9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М.В. </a:t>
            </a:r>
            <a:r>
              <a:rPr lang="ru-RU" sz="1200" b="1" dirty="0" err="1">
                <a:solidFill>
                  <a:srgbClr val="4E6D9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Литвиновский</a:t>
            </a:r>
            <a:endParaRPr lang="en-US" sz="1200" b="1" dirty="0">
              <a:solidFill>
                <a:srgbClr val="4E6D9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100" dirty="0">
                <a:solidFill>
                  <a:srgbClr val="4E6D9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Директор по информационным технологиям.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4843125" y="3285330"/>
            <a:ext cx="5112087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связи с оптимизацией существующего набора программного обеспечения и переходом к корпоративным стандартам возникла необходимость в стандартизации бизнес-процессов компании и внедрении единой комплексной ECM-системы. В качестве предприятия-</a:t>
            </a:r>
            <a:r>
              <a:rPr lang="ru-RU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внедренца</a:t>
            </a:r>
            <a:r>
              <a:rPr lang="ru-RU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мы выбрали группу компаний «Интеркомпьютер» (многолетнего партнера EMC с большим количеством внедренных систем) и «Софт </a:t>
            </a:r>
            <a:r>
              <a:rPr lang="ru-RU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Экспаншен</a:t>
            </a:r>
            <a:r>
              <a:rPr lang="ru-RU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Украина» (опытного разработчика систем), по причине высокой квалификации сотрудников этих компаний, большом опыте и наличии всех необходимых условий для успешного завершения проекта. В настоящее время проект успешно завершен и наше предприятие находится на гарантийной авторской поддержке и консультационном сопровождении у группы компаний «Интеркомпьютер» и «Софт </a:t>
            </a:r>
            <a:r>
              <a:rPr lang="ru-RU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Экспаншен</a:t>
            </a:r>
            <a:r>
              <a:rPr lang="ru-RU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Украина». Мы хотели бы выразить благодарность нашим партнерам за успешное внедрение системы в оговоренные сроки и эффективное решение возникающих в ходе проекта нестандартных задач.</a:t>
            </a:r>
          </a:p>
        </p:txBody>
      </p:sp>
    </p:spTree>
    <p:extLst>
      <p:ext uri="{BB962C8B-B14F-4D97-AF65-F5344CB8AC3E}">
        <p14:creationId xmlns:p14="http://schemas.microsoft.com/office/powerpoint/2010/main" val="22302464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\Desktop\Безимени-6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" y="0"/>
            <a:ext cx="10691813" cy="7559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103434" y="156874"/>
            <a:ext cx="44849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ОТЗЫВЫ КЛИЕНТОВ</a:t>
            </a:r>
          </a:p>
        </p:txBody>
      </p:sp>
      <p:pic>
        <p:nvPicPr>
          <p:cNvPr id="6" name="Picture 3" descr="C:\Users\User\Desktop\Безимени-4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8628" y="7037388"/>
            <a:ext cx="930275" cy="523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18110" y="733326"/>
            <a:ext cx="4680520" cy="290328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sx="102000" sy="102000" algn="ctr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18110" y="733326"/>
            <a:ext cx="4680520" cy="8876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18" name="Picture 2" descr="C:\Users\User\Desktop\Безимени-6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8838" y="749550"/>
            <a:ext cx="1817662" cy="726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User\Desktop\Безимени-6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604" y="1409203"/>
            <a:ext cx="47625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445545" y="1808539"/>
            <a:ext cx="327352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Enigmatry</a:t>
            </a:r>
            <a:endParaRPr lang="ru-RU" sz="11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45545" y="2052439"/>
            <a:ext cx="3239749" cy="507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solidFill>
                  <a:srgbClr val="4E6D9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Jelle</a:t>
            </a:r>
            <a:r>
              <a:rPr lang="en-US" sz="1200" b="1" dirty="0">
                <a:solidFill>
                  <a:srgbClr val="4E6D9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200" b="1" dirty="0" err="1">
                <a:solidFill>
                  <a:srgbClr val="4E6D9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Haan</a:t>
            </a:r>
            <a:endParaRPr lang="en-US" sz="1200" b="1" dirty="0">
              <a:solidFill>
                <a:srgbClr val="4E6D9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100" dirty="0">
                <a:solidFill>
                  <a:srgbClr val="4E6D9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CEO.</a:t>
            </a:r>
            <a:endParaRPr lang="ru-RU" sz="1100" dirty="0">
              <a:solidFill>
                <a:srgbClr val="4E6D9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45546" y="2412479"/>
            <a:ext cx="439709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Интеркомпьютер оказал нам превосходную помощь в комплексной миграции </a:t>
            </a:r>
            <a:r>
              <a:rPr lang="ru-RU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Share</a:t>
            </a:r>
            <a:r>
              <a:rPr lang="ru-RU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Point</a:t>
            </a:r>
            <a:r>
              <a:rPr lang="ru-RU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 2007 на 2010. Это потребовало доскональных технических знаний для исправления нескольких </a:t>
            </a:r>
            <a:r>
              <a:rPr lang="ru-RU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web</a:t>
            </a:r>
            <a:r>
              <a:rPr lang="ru-RU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частей, которые не совместимы с версией 2010. Мы высоко оценили оперативность и высокую квалификацию команды.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5135105" y="749551"/>
            <a:ext cx="2531176" cy="613707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sx="102000" sy="102000" algn="ctr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5135105" y="749550"/>
            <a:ext cx="2531176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19" name="Picture 3" descr="C:\Users\User\Desktop\Безимени-6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0085" y="833861"/>
            <a:ext cx="2328863" cy="901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3" descr="C:\Users\User\Desktop\Безимени-6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3978" y="1735561"/>
            <a:ext cx="47625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5275303" y="2140671"/>
            <a:ext cx="254067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LogIt</a:t>
            </a:r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Management Consulting</a:t>
            </a:r>
            <a:endParaRPr lang="ru-RU" sz="11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275303" y="2672631"/>
            <a:ext cx="3239749" cy="507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4E6D9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Александр </a:t>
            </a:r>
            <a:r>
              <a:rPr lang="ru-RU" sz="1200" b="1" dirty="0" err="1">
                <a:solidFill>
                  <a:srgbClr val="4E6D9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Капитановский</a:t>
            </a:r>
            <a:endParaRPr lang="en-US" sz="1200" b="1" dirty="0">
              <a:solidFill>
                <a:srgbClr val="4E6D9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100" dirty="0">
                <a:solidFill>
                  <a:srgbClr val="4E6D9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глава </a:t>
            </a:r>
            <a:r>
              <a:rPr lang="en-US" sz="1100" dirty="0">
                <a:solidFill>
                  <a:srgbClr val="4E6D9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</a:t>
            </a:r>
            <a:r>
              <a:rPr lang="ru-RU" sz="1100" dirty="0">
                <a:solidFill>
                  <a:srgbClr val="4E6D9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отдела</a:t>
            </a:r>
            <a:r>
              <a:rPr lang="ru-RU" sz="1200" dirty="0">
                <a:solidFill>
                  <a:srgbClr val="4E6D9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5275304" y="3111068"/>
            <a:ext cx="2180638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Уже больше года мы сотрудничаем с компанией Интеркомпьютер с целью разработки нескольких продуктов программного обеспечения. Высококвалифицированные сотрудники компании делают сотрудничество успешным. Благодаря блестящему качеству оказываемых Интеркомпьютером услуг, мы получаем их лучшие предложения и решения. Мы с радостью готовы продолжить сотрудничество с командой Интеркомпьютера и рекомендуем ее как высоко квалицированного и надёжного партнёра.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7807230" y="741650"/>
            <a:ext cx="2584459" cy="613707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sx="102000" sy="102000" algn="ctr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7807230" y="741649"/>
            <a:ext cx="2584459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Picture 3" descr="C:\Users\User\Desktop\Безимени-6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0409" y="1727660"/>
            <a:ext cx="47625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Прямоугольник 25"/>
          <p:cNvSpPr/>
          <p:nvPr/>
        </p:nvSpPr>
        <p:spPr>
          <a:xfrm>
            <a:off x="7977834" y="2132771"/>
            <a:ext cx="327352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Array[x]</a:t>
            </a:r>
            <a:endParaRPr lang="ru-RU" sz="11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7977834" y="2439643"/>
            <a:ext cx="3239749" cy="507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4E6D9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Бен </a:t>
            </a:r>
            <a:r>
              <a:rPr lang="ru-RU" sz="1200" b="1" dirty="0" err="1">
                <a:solidFill>
                  <a:srgbClr val="4E6D9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Емпсон</a:t>
            </a:r>
            <a:endParaRPr lang="en-US" sz="1200" b="1" dirty="0">
              <a:solidFill>
                <a:srgbClr val="4E6D9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100" dirty="0">
                <a:solidFill>
                  <a:srgbClr val="4E6D9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CEO.</a:t>
            </a:r>
            <a:endParaRPr lang="ru-RU" sz="1100" dirty="0">
              <a:solidFill>
                <a:srgbClr val="4E6D9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7977835" y="2850917"/>
            <a:ext cx="2269838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Мы работаем с Интеркомпьютером уже некоторое время, мы передали им на аутсорсинг наш отдел QA. Предоставленные ими сотрудники являются высоко квалицированными, у нас не возникло никаких проблем в решении критических вопросов, так  как мы полностью уверены в качественной поставке решений, которые нам необходимы, со стороны Интеркомпьютера. Мы без колебаний готовы посоветовать их всем, у кого возникнут подобные задачи.</a:t>
            </a:r>
          </a:p>
        </p:txBody>
      </p:sp>
      <p:pic>
        <p:nvPicPr>
          <p:cNvPr id="9220" name="Picture 4" descr="C:\Users\User\Desktop\Безимени-66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3364" y="882779"/>
            <a:ext cx="2401888" cy="792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Прямоугольник 28"/>
          <p:cNvSpPr/>
          <p:nvPr/>
        </p:nvSpPr>
        <p:spPr>
          <a:xfrm>
            <a:off x="306140" y="4160984"/>
            <a:ext cx="4680520" cy="272564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sx="102000" sy="102000" algn="ctr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306140" y="3779837"/>
            <a:ext cx="4680520" cy="7444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Picture 3" descr="C:\Users\User\Desktop\Безимени-6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6634" y="4312492"/>
            <a:ext cx="47625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Прямоугольник 31"/>
          <p:cNvSpPr/>
          <p:nvPr/>
        </p:nvSpPr>
        <p:spPr>
          <a:xfrm>
            <a:off x="433575" y="4821300"/>
            <a:ext cx="327352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Райффайзен</a:t>
            </a:r>
            <a:r>
              <a:rPr lang="ru-RU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Банк Аваль</a:t>
            </a:r>
            <a:endParaRPr lang="ru-RU" sz="11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433575" y="5065200"/>
            <a:ext cx="4049029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4E6D9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Ольга Хусаинова</a:t>
            </a:r>
          </a:p>
          <a:p>
            <a:r>
              <a:rPr lang="ru-RU" sz="1100" dirty="0">
                <a:solidFill>
                  <a:srgbClr val="4E6D9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начальник управления развития корпоративного бизнеса.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433576" y="5455686"/>
            <a:ext cx="4409068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Хочу выразить благодарность за уже проделанную работу всей команде проекта, как со стороны банка, так и со стороны компании «Интеркомпьютер». Уже на текущий момент нами достигнуты значительные результаты, о чем свидетельствует стабильный прирост заявок в системе и увеличение скорости их рассмотрения. Выражаю надежду на дальнейшее плодотворное сотрудничество со всеми участниками проектной команды.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6663" y="3852639"/>
            <a:ext cx="1729837" cy="407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21225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12579" y="899716"/>
            <a:ext cx="10705979" cy="666154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2" descr="C:\Users\User\Desktop\Безимени-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579" y="0"/>
            <a:ext cx="10705979" cy="899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017947" y="156874"/>
            <a:ext cx="265592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ПАРТНЕРЫ </a:t>
            </a:r>
          </a:p>
        </p:txBody>
      </p:sp>
      <p:pic>
        <p:nvPicPr>
          <p:cNvPr id="7" name="Picture 3" descr="C:\Users\User\Desktop\Безимени-4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8628" y="7037388"/>
            <a:ext cx="930275" cy="523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80391" y="1239151"/>
            <a:ext cx="1944216" cy="129614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41300" sx="102000" sy="102000" algn="ctr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268623" y="1239151"/>
            <a:ext cx="1944216" cy="129614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41300" sx="102000" sy="102000" algn="ctr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356855" y="1239151"/>
            <a:ext cx="1944216" cy="129614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41300" sx="102000" sy="102000" algn="ctr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445087" y="1256313"/>
            <a:ext cx="1944216" cy="129614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41300" sx="102000" sy="102000" algn="ctr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8529063" y="1258332"/>
            <a:ext cx="1944216" cy="129614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41300" sx="102000" sy="102000" algn="ctr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80391" y="3132559"/>
            <a:ext cx="1944216" cy="129614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41300" sx="102000" sy="102000" algn="ctr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268623" y="3132559"/>
            <a:ext cx="1944216" cy="129614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41300" sx="102000" sy="102000" algn="ctr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4356855" y="3132559"/>
            <a:ext cx="1944216" cy="129614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41300" sx="102000" sy="102000" algn="ctr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6445087" y="3149721"/>
            <a:ext cx="1944216" cy="129614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41300" sx="102000" sy="102000" algn="ctr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8529063" y="3151740"/>
            <a:ext cx="1944216" cy="129614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41300" sx="102000" sy="102000" algn="ctr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180391" y="5004767"/>
            <a:ext cx="1944216" cy="129614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41300" sx="102000" sy="102000" algn="ctr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2268623" y="5004767"/>
            <a:ext cx="1944216" cy="129614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41300" sx="102000" sy="102000" algn="ctr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4356855" y="5004767"/>
            <a:ext cx="1944216" cy="129614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41300" sx="102000" sy="102000" algn="ctr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42" name="Picture 2" descr="C:\Users\User\Desktop\Безимени-67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2771" y="5043488"/>
            <a:ext cx="4595813" cy="2517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Прямоугольник 22"/>
          <p:cNvSpPr/>
          <p:nvPr/>
        </p:nvSpPr>
        <p:spPr>
          <a:xfrm>
            <a:off x="681857" y="2586952"/>
            <a:ext cx="94128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MicroSoft</a:t>
            </a:r>
            <a:endParaRPr lang="ru-RU" sz="14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43" name="Picture 3" descr="C:\Users\User\Desktop\Безимени-6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167" y="1726885"/>
            <a:ext cx="1490663" cy="320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C:\Users\User\Desktop\Безимени-6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224" y="1266233"/>
            <a:ext cx="1500187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Picture 5" descr="C:\Users\User\Desktop\Безимени-7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9138" y="1526067"/>
            <a:ext cx="1633537" cy="722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C:\Users\User\Desktop\Безимени-71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7289" y="1402241"/>
            <a:ext cx="1039812" cy="969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7" name="Picture 7" descr="C:\Users\User\Desktop\Безимени-72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4262" y="1646054"/>
            <a:ext cx="1570037" cy="52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 descr="C:\Users\User\Desktop\Безимени-73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855" y="3474243"/>
            <a:ext cx="1411288" cy="612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9" name="Picture 9" descr="C:\Users\User\Desktop\Безимени-74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843" y="3464273"/>
            <a:ext cx="1755775" cy="728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0" name="Picture 10" descr="C:\Users\User\Desktop\Безимени-75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4971" y="3503750"/>
            <a:ext cx="1447800" cy="466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1" name="Picture 11" descr="C:\Users\User\Desktop\Безимени-76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5884" y="3578572"/>
            <a:ext cx="1504950" cy="500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2" name="Picture 12" descr="C:\Users\User\Desktop\Безимени-77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7155" y="3302493"/>
            <a:ext cx="984250" cy="99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3" name="Picture 13" descr="C:\Users\User\Desktop\Безимени-78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634" y="5159126"/>
            <a:ext cx="1493837" cy="987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4" name="Picture 14" descr="C:\Users\User\Desktop\Безимени-79.jp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0787" y="5450432"/>
            <a:ext cx="1639887" cy="404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5" name="Picture 15" descr="C:\Users\User\Desktop\Безимени-80.jp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8478" y="5205957"/>
            <a:ext cx="1636712" cy="893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Прямоугольник 37"/>
          <p:cNvSpPr/>
          <p:nvPr/>
        </p:nvSpPr>
        <p:spPr>
          <a:xfrm>
            <a:off x="2979281" y="2592936"/>
            <a:ext cx="52289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Intel</a:t>
            </a:r>
            <a:endParaRPr lang="ru-RU" sz="14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5097039" y="2592936"/>
            <a:ext cx="50366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IBM</a:t>
            </a:r>
            <a:endParaRPr lang="ru-RU" sz="14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6966590" y="2592936"/>
            <a:ext cx="90120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Directum</a:t>
            </a:r>
            <a:endParaRPr lang="ru-RU" sz="14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9116579" y="2598920"/>
            <a:ext cx="70243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Engler</a:t>
            </a:r>
            <a:endParaRPr lang="ru-RU" sz="14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945551" y="4452071"/>
            <a:ext cx="41389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1C</a:t>
            </a:r>
            <a:endParaRPr lang="ru-RU" sz="14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2847834" y="4458055"/>
            <a:ext cx="78579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ABBYY</a:t>
            </a:r>
            <a:endParaRPr lang="ru-RU" sz="14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5056964" y="4458055"/>
            <a:ext cx="58381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EMC</a:t>
            </a:r>
            <a:endParaRPr lang="ru-RU" sz="14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6722389" y="4458055"/>
            <a:ext cx="13896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EMC CAPTIVA</a:t>
            </a:r>
            <a:endParaRPr lang="ru-RU" sz="14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9195927" y="4464039"/>
            <a:ext cx="54373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TUV</a:t>
            </a:r>
            <a:endParaRPr lang="ru-RU" sz="14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678055" y="6366935"/>
            <a:ext cx="98084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VM VARE</a:t>
            </a:r>
            <a:endParaRPr lang="ru-RU" sz="14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2561648" y="6372919"/>
            <a:ext cx="139012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Soft Expansion</a:t>
            </a:r>
            <a:endParaRPr lang="ru-RU" sz="14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4963137" y="6372919"/>
            <a:ext cx="80342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ORCLE</a:t>
            </a:r>
            <a:endParaRPr lang="ru-RU" sz="14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67811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User\Desktop\Безимени-8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5" y="0"/>
            <a:ext cx="10691812" cy="6108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601706" y="2124447"/>
            <a:ext cx="3168352" cy="648072"/>
          </a:xfrm>
          <a:prstGeom prst="rect">
            <a:avLst/>
          </a:prstGeom>
          <a:solidFill>
            <a:srgbClr val="4E6D9B">
              <a:alpha val="8313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601706" y="2988543"/>
            <a:ext cx="5256584" cy="648072"/>
          </a:xfrm>
          <a:prstGeom prst="rect">
            <a:avLst/>
          </a:prstGeom>
          <a:solidFill>
            <a:srgbClr val="4E6D9B">
              <a:alpha val="8313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11490" y="3892952"/>
            <a:ext cx="3374592" cy="648072"/>
          </a:xfrm>
          <a:prstGeom prst="rect">
            <a:avLst/>
          </a:prstGeom>
          <a:solidFill>
            <a:srgbClr val="4E6D9B">
              <a:alpha val="8313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01706" y="1188343"/>
            <a:ext cx="4320480" cy="648072"/>
          </a:xfrm>
          <a:prstGeom prst="rect">
            <a:avLst/>
          </a:prstGeom>
          <a:solidFill>
            <a:srgbClr val="4E6D9B">
              <a:alpha val="8313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267" name="Picture 3" descr="C:\Users\User\Desktop\Безимени-8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" y="6108700"/>
            <a:ext cx="10691813" cy="1009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586" y="7118350"/>
            <a:ext cx="10691813" cy="442913"/>
          </a:xfrm>
          <a:prstGeom prst="rect">
            <a:avLst/>
          </a:prstGeom>
          <a:solidFill>
            <a:srgbClr val="4E6D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73714" y="1120629"/>
            <a:ext cx="5346700" cy="349326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ts val="1800"/>
              </a:spcBef>
            </a:pPr>
            <a:r>
              <a:rPr lang="ru-RU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БУДЕМ РАДЫ </a:t>
            </a:r>
          </a:p>
          <a:p>
            <a:pPr>
              <a:spcBef>
                <a:spcPts val="1800"/>
              </a:spcBef>
            </a:pPr>
            <a:r>
              <a:rPr lang="ru-RU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ВИДЕТЬ </a:t>
            </a:r>
          </a:p>
          <a:p>
            <a:pPr>
              <a:spcBef>
                <a:spcPts val="1800"/>
              </a:spcBef>
            </a:pPr>
            <a:r>
              <a:rPr lang="ru-RU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ЧИСЛЕ НАШИХ </a:t>
            </a:r>
          </a:p>
          <a:p>
            <a:pPr>
              <a:spcBef>
                <a:spcPts val="1800"/>
              </a:spcBef>
            </a:pPr>
            <a:r>
              <a:rPr lang="ru-RU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КЛИЕНТОВ</a:t>
            </a:r>
          </a:p>
        </p:txBody>
      </p:sp>
      <p:pic>
        <p:nvPicPr>
          <p:cNvPr id="11268" name="Picture 4" descr="C:\Users\User\Desktop\Безимени-8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180" y="5568156"/>
            <a:ext cx="941388" cy="941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9" name="Picture 5" descr="C:\Users\User\Desktop\Безимени-84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5377" y="5564982"/>
            <a:ext cx="941388" cy="944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C:\Users\User\Desktop\Безимени-85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2924" y="5558913"/>
            <a:ext cx="941387" cy="941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730445" y="6244193"/>
            <a:ext cx="249341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Адрес: </a:t>
            </a:r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ул. им. Евгения </a:t>
            </a:r>
            <a:r>
              <a:rPr lang="ru-RU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Сверстюка</a:t>
            </a:r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21, этаж 9, 02002 Киев, Украина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5300824" y="6259651"/>
            <a:ext cx="249341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Tel</a:t>
            </a:r>
            <a:r>
              <a:rPr lang="ru-RU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.: </a:t>
            </a:r>
          </a:p>
          <a:p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+38 044 2246200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8443044" y="6259651"/>
            <a:ext cx="249341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Fax</a:t>
            </a:r>
            <a:r>
              <a:rPr lang="ru-RU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</a:p>
          <a:p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+38 044 2246209</a:t>
            </a:r>
          </a:p>
        </p:txBody>
      </p:sp>
      <p:sp>
        <p:nvSpPr>
          <p:cNvPr id="8" name="Прямоугольник 7">
            <a:hlinkClick r:id="rId7"/>
          </p:cNvPr>
          <p:cNvSpPr/>
          <p:nvPr/>
        </p:nvSpPr>
        <p:spPr>
          <a:xfrm>
            <a:off x="4770636" y="7132057"/>
            <a:ext cx="1748813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www.ic-it.eu</a:t>
            </a:r>
            <a:endParaRPr lang="ru-RU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26931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C:\Users\User\Desktop\Безимени-2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48"/>
          <a:stretch/>
        </p:blipFill>
        <p:spPr bwMode="auto">
          <a:xfrm flipH="1">
            <a:off x="1587" y="0"/>
            <a:ext cx="4913064" cy="7559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46700" y="286573"/>
            <a:ext cx="5040560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Одной из ключевых специализаций</a:t>
            </a:r>
            <a:r>
              <a:rPr lang="ru-RU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нашей компании является разработка и внедрение сложных корпоративных информационных на основе платформ </a:t>
            </a:r>
            <a:r>
              <a:rPr lang="ru-RU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Microsoft</a:t>
            </a:r>
            <a:r>
              <a:rPr lang="ru-RU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Sharepoint</a:t>
            </a:r>
            <a:r>
              <a:rPr lang="ru-RU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</a:t>
            </a:r>
            <a:r>
              <a:rPr lang="ru-RU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OpenText</a:t>
            </a:r>
            <a:r>
              <a:rPr lang="ru-RU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/ </a:t>
            </a:r>
            <a:r>
              <a:rPr lang="ru-RU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Documentum</a:t>
            </a:r>
            <a:r>
              <a:rPr lang="ru-RU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ru-RU" sz="16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Мы располагаем специалистами, готовыми к выполнению полного цикла любого задач проекта: </a:t>
            </a:r>
            <a:r>
              <a:rPr lang="ru-RU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 первичного анализа и выявления требований до операционной поддержки 0-3 уровней.</a:t>
            </a:r>
          </a:p>
          <a:p>
            <a:endParaRPr lang="ru-RU" sz="16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Большинство из наших работников прошли сертификацию по применяемым нами в рамках проектов технологиям.</a:t>
            </a:r>
          </a:p>
          <a:p>
            <a:endParaRPr lang="ru-RU" sz="16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Специалисты компании </a:t>
            </a:r>
            <a:r>
              <a:rPr lang="ru-RU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обладают реальным практическим опытом решения задач различной сложности, заработали отличную репутацию и накопили внушительное портфолио успешно реализованных проектов.</a:t>
            </a:r>
          </a:p>
          <a:p>
            <a:endParaRPr lang="ru-RU" sz="16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Благодаря этому </a:t>
            </a:r>
            <a:r>
              <a:rPr lang="ru-RU" sz="1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мы можем гарантировать вам реализацию Ваших самых взыскательных функциональных и технических требований </a:t>
            </a:r>
            <a:r>
              <a:rPr lang="ru-RU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базе последних достижений ИТ в рамках требуемых сроков, согласованного бюджета и требований по качеству.</a:t>
            </a:r>
          </a:p>
        </p:txBody>
      </p:sp>
      <p:pic>
        <p:nvPicPr>
          <p:cNvPr id="5123" name="Picture 3" descr="C:\Users\User\Desktop\Безимени-9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"/>
          <a:stretch/>
        </p:blipFill>
        <p:spPr bwMode="auto">
          <a:xfrm>
            <a:off x="-269924" y="3735860"/>
            <a:ext cx="5282940" cy="3805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82203" y="396255"/>
            <a:ext cx="4200402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НАШУ МИССИЮ МЫ ВИДИМ </a:t>
            </a:r>
          </a:p>
          <a:p>
            <a:r>
              <a:rPr lang="ru-RU" sz="2000" dirty="0">
                <a:solidFill>
                  <a:schemeClr val="bg1"/>
                </a:solidFill>
              </a:rPr>
              <a:t>в поддержке процесса адаптации наших клиентов к цифровой экономике, увеличению их конкурентных преимуществ в области управления бизнесом при помощи современных </a:t>
            </a:r>
          </a:p>
          <a:p>
            <a:r>
              <a:rPr lang="ru-RU" sz="2000" dirty="0">
                <a:solidFill>
                  <a:schemeClr val="bg1"/>
                </a:solidFill>
              </a:rPr>
              <a:t>ИТ-решений.</a:t>
            </a:r>
          </a:p>
        </p:txBody>
      </p:sp>
    </p:spTree>
    <p:extLst>
      <p:ext uri="{BB962C8B-B14F-4D97-AF65-F5344CB8AC3E}">
        <p14:creationId xmlns:p14="http://schemas.microsoft.com/office/powerpoint/2010/main" val="13701739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\Desktop\Безимени-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579" y="0"/>
            <a:ext cx="10705979" cy="899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108097" y="156874"/>
            <a:ext cx="647562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 ПРИНЦИПА НАШЕЙ РАБОТЫ</a:t>
            </a:r>
          </a:p>
        </p:txBody>
      </p:sp>
      <p:pic>
        <p:nvPicPr>
          <p:cNvPr id="6" name="Picture 4" descr="C:\Users\User\Desktop\Безимени-8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472" y="1366144"/>
            <a:ext cx="984250" cy="792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C:\Users\User\Desktop\Безимени-9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8781" y="1283593"/>
            <a:ext cx="1046163" cy="874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C:\Users\User\Desktop\Безимени-10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7553" y="1306873"/>
            <a:ext cx="868362" cy="801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7" descr="C:\Users\User\Desktop\Безимени-1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7718" y="1188343"/>
            <a:ext cx="911225" cy="969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306382" y="2412479"/>
            <a:ext cx="2448029" cy="43242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9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Партнерский подход</a:t>
            </a:r>
          </a:p>
          <a:p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Мы рассматриваем наших клиентов как партнеров и следуем комплексному подходу, основывающемуся на долгосрочных партнерских отношениях и полной информационной прозрачности нашего совместной работы. Мы ценим доверие компаний, которые выбирают наши решения / услуги, и уделяем максимальное внимание повышению эффективности нашей работы, и, следовательно, защите инвестиций наших клиентов.</a:t>
            </a:r>
            <a:endParaRPr lang="ru-RU" sz="13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928256" y="2417298"/>
            <a:ext cx="227442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900" b="1" dirty="0">
                <a:solidFill>
                  <a:srgbClr val="D816D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Открытость </a:t>
            </a:r>
            <a:endParaRPr lang="en-US" sz="1900" b="1" dirty="0">
              <a:solidFill>
                <a:srgbClr val="D816D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900" b="1" dirty="0">
                <a:solidFill>
                  <a:srgbClr val="D816D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 переменам</a:t>
            </a:r>
          </a:p>
          <a:p>
            <a:endParaRPr lang="ru-RU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ru-RU" sz="13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Мы постоянно анализируем современные тенденции развития ИТ и соответствующим образом меняем спектр наших услуг и подходов для соответствия быстроменяющейся экономической ситуации.</a:t>
            </a:r>
          </a:p>
          <a:p>
            <a:pPr lvl="0"/>
            <a:endParaRPr lang="ru-RU" sz="130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ru-RU" sz="13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рамках этого подхода мы совместно с нашими клиентами разрабатываем и адаптируем стратегию развития ИТ-решений как составной части стратегии развития их бизнеса.</a:t>
            </a:r>
            <a:endParaRPr lang="ru-RU" sz="13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304520" y="2417298"/>
            <a:ext cx="227442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9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Гибкость и </a:t>
            </a:r>
            <a:r>
              <a:rPr lang="ru-RU" sz="1900" b="1" dirty="0" err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адаптируемость</a:t>
            </a:r>
            <a:endParaRPr lang="ru-RU" sz="1900" b="1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ru-RU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ru-RU" sz="13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Мы предлагаем нашим партнерам решения, которые могут быть быстро адаптированы к каждому конкретному бизнес-кейсу. Это позволяет нам не только оперативно решить поставленную задачу, но и обеспечить возможность дальнейшего развития клиентских систем, в рамках ИТ-инфраструктуры партнера.</a:t>
            </a:r>
            <a:endParaRPr lang="ru-RU" sz="13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722964" y="2484487"/>
            <a:ext cx="2808312" cy="32008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900" b="1" dirty="0">
                <a:solidFill>
                  <a:srgbClr val="13A1E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 Профессионализм</a:t>
            </a:r>
          </a:p>
          <a:p>
            <a:pPr lvl="0"/>
            <a:endParaRPr lang="ru-RU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ru-RU" sz="130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ru-RU" sz="13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Наша HR-философия проста: привлекать, мотивировать и удерживать лучших специалистов, которых мы можем получить. Это подход позволяет нам предлагать услуги специалистов высшей квалификации: разработчиков и специалистов в предметной области, опытных руководителей проектов, консультантов и бизнес-аналитиков.</a:t>
            </a:r>
            <a:endParaRPr lang="ru-RU" sz="130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7578948" y="1450889"/>
            <a:ext cx="0" cy="535407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0636" y="7049848"/>
            <a:ext cx="92710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4" name="Прямая соединительная линия 23"/>
          <p:cNvCxnSpPr/>
          <p:nvPr/>
        </p:nvCxnSpPr>
        <p:spPr>
          <a:xfrm>
            <a:off x="5202684" y="1450889"/>
            <a:ext cx="0" cy="535407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2826420" y="1450889"/>
            <a:ext cx="0" cy="535407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84915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\Desktop\Безимени-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579" y="0"/>
            <a:ext cx="10705979" cy="899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703613" y="156874"/>
            <a:ext cx="52845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 КОМПАНИИ В ЦИФРАХ</a:t>
            </a:r>
          </a:p>
        </p:txBody>
      </p:sp>
      <p:pic>
        <p:nvPicPr>
          <p:cNvPr id="6" name="Picture 8" descr="C:\Users\User\Desktop\Безимени-1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8628" y="7037388"/>
            <a:ext cx="930275" cy="523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User\Desktop\Безимени-16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5012" y="1116336"/>
            <a:ext cx="2011362" cy="2011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User\Desktop\Безимени-1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352" y="1116336"/>
            <a:ext cx="2011362" cy="2011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User\Desktop\Безимени-14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1429" y="1116336"/>
            <a:ext cx="2011362" cy="2011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User\Desktop\Безимени-15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8903" y="1116335"/>
            <a:ext cx="2011362" cy="2011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25317" y="1464072"/>
            <a:ext cx="2817366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1999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ru-RU" sz="1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год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682404" y="1387718"/>
            <a:ext cx="2817366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>
                <a:solidFill>
                  <a:srgbClr val="5D98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40+</a:t>
            </a:r>
            <a:r>
              <a:rPr lang="ru-RU" dirty="0">
                <a:solidFill>
                  <a:srgbClr val="5D98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ru-RU" sz="1400" dirty="0">
                <a:solidFill>
                  <a:srgbClr val="5D98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количество</a:t>
            </a:r>
            <a:r>
              <a:rPr lang="ru-RU" dirty="0">
                <a:solidFill>
                  <a:srgbClr val="5D98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225901" y="1378719"/>
            <a:ext cx="2817366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>
                <a:solidFill>
                  <a:srgbClr val="D816D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ru-RU" dirty="0">
                <a:solidFill>
                  <a:srgbClr val="D816D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ru-RU" sz="1400" dirty="0">
                <a:solidFill>
                  <a:srgbClr val="D816D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офисов</a:t>
            </a:r>
            <a:r>
              <a:rPr lang="ru-RU" sz="1800" dirty="0">
                <a:solidFill>
                  <a:srgbClr val="D816D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7752010" y="1378719"/>
            <a:ext cx="2817366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solidFill>
                  <a:srgbClr val="13A1E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более</a:t>
            </a:r>
          </a:p>
          <a:p>
            <a:pPr algn="ctr"/>
            <a:r>
              <a:rPr lang="ru-RU" sz="5400" b="1" dirty="0">
                <a:solidFill>
                  <a:srgbClr val="13A1E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50</a:t>
            </a:r>
            <a:r>
              <a:rPr lang="ru-RU" dirty="0">
                <a:solidFill>
                  <a:srgbClr val="13A1E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ru-RU" sz="1400" dirty="0">
                <a:solidFill>
                  <a:srgbClr val="13A1E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проектов</a:t>
            </a:r>
            <a:endParaRPr lang="ru-RU" sz="1800" dirty="0">
              <a:solidFill>
                <a:srgbClr val="13A1E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71711" y="3185404"/>
            <a:ext cx="238464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создания </a:t>
            </a:r>
          </a:p>
          <a:p>
            <a:pPr algn="ctr"/>
            <a:r>
              <a:rPr lang="ru-R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(в рамках группы компаний)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2756354" y="3185404"/>
            <a:ext cx="26859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высококвалифицированных сотрудников группы компаний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5442262" y="3189786"/>
            <a:ext cx="238464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Германия, Швейцария, Украина, Россия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7968371" y="3189786"/>
            <a:ext cx="238464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различных успешных проектов для клиентов из стран СНГ, США и Европы</a:t>
            </a:r>
          </a:p>
        </p:txBody>
      </p:sp>
      <p:pic>
        <p:nvPicPr>
          <p:cNvPr id="3078" name="Picture 6" descr="C:\Users\User\Desktop\Безимени-20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2324" y="4068663"/>
            <a:ext cx="2011363" cy="2011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C:\Users\User\Desktop\Безимени-18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2717" y="4068663"/>
            <a:ext cx="2011363" cy="2011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 descr="C:\Users\User\Desktop\Безимени-19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6213" y="4068663"/>
            <a:ext cx="2011363" cy="2011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Прямоугольник 24"/>
          <p:cNvSpPr/>
          <p:nvPr/>
        </p:nvSpPr>
        <p:spPr>
          <a:xfrm>
            <a:off x="1350103" y="6085127"/>
            <a:ext cx="268590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средний опыт работы по специальности наших сотрудников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4036011" y="6089509"/>
            <a:ext cx="238464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степень удовлетворенности наших клиентов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6562120" y="6089509"/>
            <a:ext cx="238464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сред разработки используется в работе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1276152" y="4343678"/>
            <a:ext cx="2817366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dirty="0">
                <a:solidFill>
                  <a:srgbClr val="3ABAB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более</a:t>
            </a:r>
          </a:p>
          <a:p>
            <a:pPr lvl="0" algn="ctr"/>
            <a:r>
              <a:rPr lang="ru-RU" sz="5400" b="1" dirty="0">
                <a:solidFill>
                  <a:srgbClr val="3ABAB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r>
              <a:rPr lang="ru-RU" dirty="0">
                <a:solidFill>
                  <a:srgbClr val="3ABAB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lvl="0" algn="ctr"/>
            <a:r>
              <a:rPr lang="ru-RU" sz="1400" dirty="0">
                <a:solidFill>
                  <a:srgbClr val="3ABAB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лет</a:t>
            </a:r>
            <a:endParaRPr lang="ru-RU" sz="1800" dirty="0">
              <a:solidFill>
                <a:srgbClr val="3ABAB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3819649" y="4612679"/>
            <a:ext cx="281736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93%</a:t>
            </a:r>
            <a:endParaRPr lang="ru-RU" sz="18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6345758" y="4334679"/>
            <a:ext cx="2817366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более</a:t>
            </a:r>
          </a:p>
          <a:p>
            <a:pPr algn="ctr"/>
            <a:r>
              <a:rPr lang="ru-RU" sz="5400" b="1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r>
              <a:rPr lang="ru-RU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ru-RU" sz="1400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платформ</a:t>
            </a:r>
            <a:endParaRPr lang="ru-RU" sz="1800" dirty="0">
              <a:solidFill>
                <a:srgbClr val="FFC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60803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Безимени-2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" y="0"/>
            <a:ext cx="10691813" cy="7559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94172" y="540271"/>
            <a:ext cx="576969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ПОЧЕМУ </a:t>
            </a:r>
          </a:p>
          <a:p>
            <a:r>
              <a:rPr lang="ru-RU" sz="5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КЛИЕНТЫ </a:t>
            </a:r>
          </a:p>
          <a:p>
            <a:r>
              <a:rPr lang="ru-RU" sz="5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ВЫБИРАЮТ </a:t>
            </a:r>
          </a:p>
          <a:p>
            <a:r>
              <a:rPr lang="ru-RU" sz="5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НАС</a:t>
            </a:r>
          </a:p>
        </p:txBody>
      </p:sp>
      <p:pic>
        <p:nvPicPr>
          <p:cNvPr id="4099" name="Picture 3" descr="C:\Users\User\Desktop\Безимени-26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4732" y="6151043"/>
            <a:ext cx="738188" cy="557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User\Desktop\Безимени-2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1882" y="498855"/>
            <a:ext cx="622300" cy="782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User\Desktop\Безимени-2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0770" y="1952674"/>
            <a:ext cx="646112" cy="649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User\Desktop\Безимени-24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9020" y="3193262"/>
            <a:ext cx="709612" cy="688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483970" y="498855"/>
            <a:ext cx="3033390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5D98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Качество</a:t>
            </a:r>
          </a:p>
          <a:p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Более 12 лет опыта, отличная репутация и широкий спектр успешных проектов.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6483970" y="1854125"/>
            <a:ext cx="3033390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D816D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Цены</a:t>
            </a:r>
          </a:p>
          <a:p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Европейская компания с ценами Восточной Европы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6483970" y="3006834"/>
            <a:ext cx="3384376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Профессионализм</a:t>
            </a:r>
          </a:p>
          <a:p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Инженеры и аналитики </a:t>
            </a:r>
          </a:p>
          <a:p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практическим опытом. </a:t>
            </a:r>
          </a:p>
          <a:p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Услуги высшего уровня.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6483970" y="4375566"/>
            <a:ext cx="3384376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>
                <a:solidFill>
                  <a:srgbClr val="13A1E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Инновационность</a:t>
            </a:r>
            <a:endParaRPr lang="ru-RU" b="1" dirty="0">
              <a:solidFill>
                <a:srgbClr val="13A1E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Мы постоянно следим за появлением новых ИТ-технологий для возможного использования их в своей деятельности.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6504848" y="6012879"/>
            <a:ext cx="3450364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F622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Надежность</a:t>
            </a:r>
          </a:p>
          <a:p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Среди наших многолетних клиентов – ведущие компании и организации Европы и СНГ.</a:t>
            </a:r>
          </a:p>
        </p:txBody>
      </p:sp>
      <p:pic>
        <p:nvPicPr>
          <p:cNvPr id="1026" name="Picture 2" descr="C:\Users\User\Desktop\0001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2471" y="4501872"/>
            <a:ext cx="722709" cy="657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14291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\Desktop\Безимени-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579" y="0"/>
            <a:ext cx="10705979" cy="899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447553" y="156874"/>
            <a:ext cx="17967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УСЛУГИ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-12579" y="899716"/>
            <a:ext cx="10705979" cy="666154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C:\Users\User\Desktop\00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58" y="828303"/>
            <a:ext cx="106553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560024" y="1097751"/>
            <a:ext cx="668321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4E6D9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Корпоративные информационные порталы</a:t>
            </a:r>
          </a:p>
          <a:p>
            <a:r>
              <a:rPr lang="ru-RU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Создание информационных порталов на различных EIM / BPM платформах, внедрение типовых и разработка индивидуальных решений для бизнеса.</a:t>
            </a:r>
            <a:endParaRPr lang="ru-RU" sz="12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706688" y="1961849"/>
            <a:ext cx="3008164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Корпоративные порталы для совместной работы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7214011" y="2250389"/>
            <a:ext cx="2313311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Архивные порталы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7214011" y="1962427"/>
            <a:ext cx="2813209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Порталы для автоматизации процессов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7214012" y="2518603"/>
            <a:ext cx="2669191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Развлекательные порталы</a:t>
            </a:r>
          </a:p>
        </p:txBody>
      </p:sp>
      <p:sp>
        <p:nvSpPr>
          <p:cNvPr id="20" name="Овал 19"/>
          <p:cNvSpPr/>
          <p:nvPr/>
        </p:nvSpPr>
        <p:spPr>
          <a:xfrm>
            <a:off x="3634680" y="2057957"/>
            <a:ext cx="72008" cy="72008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7142004" y="2057957"/>
            <a:ext cx="72008" cy="72008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Прямоугольник 73"/>
          <p:cNvSpPr/>
          <p:nvPr/>
        </p:nvSpPr>
        <p:spPr>
          <a:xfrm>
            <a:off x="3706688" y="2339454"/>
            <a:ext cx="3008163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Порталы с отраслевой спецификой (конструкторские документы, </a:t>
            </a:r>
            <a:r>
              <a:rPr lang="ru-RU" sz="1050" dirty="0" err="1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регуляторно</a:t>
            </a:r>
            <a:r>
              <a:rPr lang="ru-RU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-нормативные базы и пр.)</a:t>
            </a:r>
          </a:p>
        </p:txBody>
      </p:sp>
      <p:sp>
        <p:nvSpPr>
          <p:cNvPr id="80" name="Овал 79"/>
          <p:cNvSpPr/>
          <p:nvPr/>
        </p:nvSpPr>
        <p:spPr>
          <a:xfrm>
            <a:off x="3618508" y="2412479"/>
            <a:ext cx="72008" cy="72008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1" name="Овал 80"/>
          <p:cNvSpPr/>
          <p:nvPr/>
        </p:nvSpPr>
        <p:spPr>
          <a:xfrm>
            <a:off x="7146900" y="2340471"/>
            <a:ext cx="72008" cy="72008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2" name="Овал 81"/>
          <p:cNvSpPr/>
          <p:nvPr/>
        </p:nvSpPr>
        <p:spPr>
          <a:xfrm>
            <a:off x="7146900" y="2628503"/>
            <a:ext cx="72008" cy="72008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2" name="Picture 4" descr="C:\Users\User\Desktop\004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51" y="2988543"/>
            <a:ext cx="106553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5" name="Прямоугольник 84"/>
          <p:cNvSpPr/>
          <p:nvPr/>
        </p:nvSpPr>
        <p:spPr>
          <a:xfrm>
            <a:off x="3546500" y="3257991"/>
            <a:ext cx="668321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err="1">
                <a:solidFill>
                  <a:srgbClr val="4E6D9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Дигитализация</a:t>
            </a:r>
            <a:r>
              <a:rPr lang="ru-RU" sz="2000" b="1" dirty="0">
                <a:solidFill>
                  <a:srgbClr val="4E6D9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бизнес процессов</a:t>
            </a:r>
          </a:p>
          <a:p>
            <a:r>
              <a:rPr lang="ru-RU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Автоматизация (перевод в цифровое представление) бизнес-процессов компании на основе различных EIM / BPM платформ, переход на цифровое представление информации для управления бизнесом из любой точки в любое время.</a:t>
            </a:r>
          </a:p>
        </p:txBody>
      </p:sp>
      <p:sp>
        <p:nvSpPr>
          <p:cNvPr id="86" name="Прямоугольник 85"/>
          <p:cNvSpPr/>
          <p:nvPr/>
        </p:nvSpPr>
        <p:spPr>
          <a:xfrm>
            <a:off x="3693164" y="4266105"/>
            <a:ext cx="3008164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Экспресс-анализ текущей ситуации</a:t>
            </a:r>
          </a:p>
        </p:txBody>
      </p:sp>
      <p:sp>
        <p:nvSpPr>
          <p:cNvPr id="87" name="Прямоугольник 86"/>
          <p:cNvSpPr/>
          <p:nvPr/>
        </p:nvSpPr>
        <p:spPr>
          <a:xfrm>
            <a:off x="7200487" y="4554645"/>
            <a:ext cx="2313311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Настройка, внедрение решений</a:t>
            </a:r>
          </a:p>
        </p:txBody>
      </p:sp>
      <p:sp>
        <p:nvSpPr>
          <p:cNvPr id="88" name="Прямоугольник 87"/>
          <p:cNvSpPr/>
          <p:nvPr/>
        </p:nvSpPr>
        <p:spPr>
          <a:xfrm>
            <a:off x="7200487" y="4266683"/>
            <a:ext cx="2813209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Выбор оптимальной платформы</a:t>
            </a:r>
          </a:p>
        </p:txBody>
      </p:sp>
      <p:sp>
        <p:nvSpPr>
          <p:cNvPr id="89" name="Прямоугольник 88"/>
          <p:cNvSpPr/>
          <p:nvPr/>
        </p:nvSpPr>
        <p:spPr>
          <a:xfrm>
            <a:off x="7200488" y="4822859"/>
            <a:ext cx="2669191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Поддержка и дальнейшее развитие</a:t>
            </a:r>
          </a:p>
        </p:txBody>
      </p:sp>
      <p:sp>
        <p:nvSpPr>
          <p:cNvPr id="90" name="Овал 89"/>
          <p:cNvSpPr/>
          <p:nvPr/>
        </p:nvSpPr>
        <p:spPr>
          <a:xfrm>
            <a:off x="3621156" y="4362213"/>
            <a:ext cx="72008" cy="72008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1" name="Овал 90"/>
          <p:cNvSpPr/>
          <p:nvPr/>
        </p:nvSpPr>
        <p:spPr>
          <a:xfrm>
            <a:off x="7128480" y="4362213"/>
            <a:ext cx="72008" cy="72008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2" name="Прямоугольник 91"/>
          <p:cNvSpPr/>
          <p:nvPr/>
        </p:nvSpPr>
        <p:spPr>
          <a:xfrm>
            <a:off x="3693164" y="4589269"/>
            <a:ext cx="3008163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Разработка дорожной карты по цифровой трансформации</a:t>
            </a:r>
          </a:p>
        </p:txBody>
      </p:sp>
      <p:sp>
        <p:nvSpPr>
          <p:cNvPr id="93" name="Овал 92"/>
          <p:cNvSpPr/>
          <p:nvPr/>
        </p:nvSpPr>
        <p:spPr>
          <a:xfrm>
            <a:off x="3604984" y="4662294"/>
            <a:ext cx="72008" cy="72008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4" name="Овал 93"/>
          <p:cNvSpPr/>
          <p:nvPr/>
        </p:nvSpPr>
        <p:spPr>
          <a:xfrm>
            <a:off x="7133376" y="4644727"/>
            <a:ext cx="72008" cy="72008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5" name="Овал 94"/>
          <p:cNvSpPr/>
          <p:nvPr/>
        </p:nvSpPr>
        <p:spPr>
          <a:xfrm>
            <a:off x="7133376" y="4932759"/>
            <a:ext cx="72008" cy="72008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3" name="Picture 5" descr="C:\Users\User\Desktop\005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51" y="5148783"/>
            <a:ext cx="106553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6" name="Прямоугольник 95"/>
          <p:cNvSpPr/>
          <p:nvPr/>
        </p:nvSpPr>
        <p:spPr>
          <a:xfrm>
            <a:off x="3546500" y="5418231"/>
            <a:ext cx="668321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4E6D9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Разработка на основе </a:t>
            </a:r>
            <a:r>
              <a:rPr lang="ru-RU" sz="2000" b="1" dirty="0" err="1">
                <a:solidFill>
                  <a:srgbClr val="4E6D9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Microsoft</a:t>
            </a:r>
            <a:r>
              <a:rPr lang="ru-RU" sz="2000" b="1" dirty="0">
                <a:solidFill>
                  <a:srgbClr val="4E6D9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solidFill>
                  <a:srgbClr val="4E6D9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Sharepoint</a:t>
            </a:r>
            <a:endParaRPr lang="ru-RU" sz="2000" b="1" dirty="0">
              <a:solidFill>
                <a:srgbClr val="4E6D9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Полный спектр услуг по разработке на платформе </a:t>
            </a:r>
            <a:r>
              <a:rPr lang="ru-RU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Microsoft</a:t>
            </a:r>
            <a:r>
              <a:rPr lang="ru-RU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Sharepoint</a:t>
            </a:r>
            <a:r>
              <a:rPr lang="ru-RU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от адаптации типовых до разработки уникальных решений, консультации по оптимальному развертыванию (облако, </a:t>
            </a:r>
            <a:r>
              <a:rPr lang="ru-RU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on-premises</a:t>
            </a:r>
            <a:r>
              <a:rPr lang="ru-RU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97" name="Прямоугольник 96"/>
          <p:cNvSpPr/>
          <p:nvPr/>
        </p:nvSpPr>
        <p:spPr>
          <a:xfrm>
            <a:off x="3693164" y="6426345"/>
            <a:ext cx="3008164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Адаптация готовых «коробочных» решений</a:t>
            </a:r>
          </a:p>
        </p:txBody>
      </p:sp>
      <p:sp>
        <p:nvSpPr>
          <p:cNvPr id="98" name="Прямоугольник 97"/>
          <p:cNvSpPr/>
          <p:nvPr/>
        </p:nvSpPr>
        <p:spPr>
          <a:xfrm>
            <a:off x="7200487" y="6839083"/>
            <a:ext cx="3042756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Использование </a:t>
            </a:r>
            <a:r>
              <a:rPr 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BPM-engines – K2, Nintex</a:t>
            </a:r>
            <a:endParaRPr lang="ru-RU" sz="105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9" name="Прямоугольник 98"/>
          <p:cNvSpPr/>
          <p:nvPr/>
        </p:nvSpPr>
        <p:spPr>
          <a:xfrm>
            <a:off x="7200487" y="6426923"/>
            <a:ext cx="2813209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Миграция на актуальные версии </a:t>
            </a:r>
            <a:r>
              <a:rPr lang="ru-RU" sz="10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Microsoft</a:t>
            </a:r>
            <a:r>
              <a:rPr lang="ru-RU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Sharepoint</a:t>
            </a:r>
            <a:endParaRPr lang="ru-RU" sz="105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0" name="Прямоугольник 99"/>
          <p:cNvSpPr/>
          <p:nvPr/>
        </p:nvSpPr>
        <p:spPr>
          <a:xfrm>
            <a:off x="7200488" y="7055107"/>
            <a:ext cx="2669191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Интеграционные задачи</a:t>
            </a:r>
          </a:p>
        </p:txBody>
      </p:sp>
      <p:sp>
        <p:nvSpPr>
          <p:cNvPr id="101" name="Овал 100"/>
          <p:cNvSpPr/>
          <p:nvPr/>
        </p:nvSpPr>
        <p:spPr>
          <a:xfrm>
            <a:off x="3621156" y="6522453"/>
            <a:ext cx="72008" cy="72008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" name="Овал 101"/>
          <p:cNvSpPr/>
          <p:nvPr/>
        </p:nvSpPr>
        <p:spPr>
          <a:xfrm>
            <a:off x="7128480" y="6522453"/>
            <a:ext cx="72008" cy="72008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" name="Прямоугольник 102"/>
          <p:cNvSpPr/>
          <p:nvPr/>
        </p:nvSpPr>
        <p:spPr>
          <a:xfrm>
            <a:off x="3693164" y="6749509"/>
            <a:ext cx="3008163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Разработка и внедрение индивидуальных решений</a:t>
            </a:r>
          </a:p>
        </p:txBody>
      </p:sp>
      <p:sp>
        <p:nvSpPr>
          <p:cNvPr id="104" name="Овал 103"/>
          <p:cNvSpPr/>
          <p:nvPr/>
        </p:nvSpPr>
        <p:spPr>
          <a:xfrm>
            <a:off x="3604984" y="6822534"/>
            <a:ext cx="72008" cy="72008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5" name="Овал 104"/>
          <p:cNvSpPr/>
          <p:nvPr/>
        </p:nvSpPr>
        <p:spPr>
          <a:xfrm>
            <a:off x="7133376" y="6929165"/>
            <a:ext cx="72008" cy="72008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" name="Овал 105"/>
          <p:cNvSpPr/>
          <p:nvPr/>
        </p:nvSpPr>
        <p:spPr>
          <a:xfrm>
            <a:off x="7133376" y="7165007"/>
            <a:ext cx="72008" cy="72008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84422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-12579" y="899716"/>
            <a:ext cx="10705979" cy="666154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8" name="Picture 4" descr="C:\Users\User\Desktop\0008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92" y="5132231"/>
            <a:ext cx="106553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00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5" y="2976999"/>
            <a:ext cx="106553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User\Desktop\000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92" y="828303"/>
            <a:ext cx="106553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User\Desktop\Безимени-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579" y="0"/>
            <a:ext cx="10705979" cy="899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447553" y="156874"/>
            <a:ext cx="17967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УСЛУГИ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560024" y="1097751"/>
            <a:ext cx="668321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4E6D9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Аутсорсинг разработки ИТ-систем</a:t>
            </a:r>
          </a:p>
          <a:p>
            <a:r>
              <a:rPr lang="ru-RU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Полный спектр услуг, связанных с разработкой, технической поддержкой, тестированием и сопровождением программного обеспечения.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706688" y="1961849"/>
            <a:ext cx="3008164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Информационный и технический аудит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7214011" y="2250389"/>
            <a:ext cx="2313311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Тестирование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7214011" y="1962427"/>
            <a:ext cx="2813209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Техническая поддержка</a:t>
            </a:r>
          </a:p>
        </p:txBody>
      </p:sp>
      <p:sp>
        <p:nvSpPr>
          <p:cNvPr id="15" name="Овал 14"/>
          <p:cNvSpPr/>
          <p:nvPr/>
        </p:nvSpPr>
        <p:spPr>
          <a:xfrm>
            <a:off x="3634680" y="2057957"/>
            <a:ext cx="72008" cy="72008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7142004" y="2057957"/>
            <a:ext cx="72008" cy="72008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3706688" y="2268463"/>
            <a:ext cx="3008163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Формализация бизнес-требований</a:t>
            </a:r>
          </a:p>
        </p:txBody>
      </p:sp>
      <p:sp>
        <p:nvSpPr>
          <p:cNvPr id="18" name="Овал 17"/>
          <p:cNvSpPr/>
          <p:nvPr/>
        </p:nvSpPr>
        <p:spPr>
          <a:xfrm>
            <a:off x="3618508" y="2341488"/>
            <a:ext cx="72008" cy="72008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7146900" y="2340471"/>
            <a:ext cx="72008" cy="72008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3706688" y="2556495"/>
            <a:ext cx="3008163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Выделенные команды разработки</a:t>
            </a:r>
          </a:p>
        </p:txBody>
      </p:sp>
      <p:sp>
        <p:nvSpPr>
          <p:cNvPr id="22" name="Овал 21"/>
          <p:cNvSpPr/>
          <p:nvPr/>
        </p:nvSpPr>
        <p:spPr>
          <a:xfrm>
            <a:off x="3618508" y="2629520"/>
            <a:ext cx="72008" cy="72008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3546500" y="3257991"/>
            <a:ext cx="668321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4E6D9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Аутсорсинг технической поддержки</a:t>
            </a:r>
          </a:p>
          <a:p>
            <a:r>
              <a:rPr lang="ru-RU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Услуги по поддержке различных информационных систем, включая распределённые </a:t>
            </a:r>
            <a:r>
              <a:rPr lang="ru-RU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мультикомпонентные</a:t>
            </a:r>
            <a:r>
              <a:rPr lang="ru-RU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высококритичные для бизнеса программные комплексы.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3693164" y="4068663"/>
            <a:ext cx="3008164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Выделенные команды поддержки (0,1,2,3 уровня)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7200487" y="4357203"/>
            <a:ext cx="2313311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Консультации, обучение сотрудников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7200487" y="4069241"/>
            <a:ext cx="2813209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Собственный кол-центр</a:t>
            </a:r>
          </a:p>
        </p:txBody>
      </p:sp>
      <p:sp>
        <p:nvSpPr>
          <p:cNvPr id="28" name="Овал 27"/>
          <p:cNvSpPr/>
          <p:nvPr/>
        </p:nvSpPr>
        <p:spPr>
          <a:xfrm>
            <a:off x="3621156" y="4164771"/>
            <a:ext cx="72008" cy="72008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7128480" y="4164771"/>
            <a:ext cx="72008" cy="72008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3693164" y="4462817"/>
            <a:ext cx="3008163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SLA различного уровня (5x8, 24x7 и пр.)</a:t>
            </a:r>
          </a:p>
        </p:txBody>
      </p:sp>
      <p:sp>
        <p:nvSpPr>
          <p:cNvPr id="31" name="Овал 30"/>
          <p:cNvSpPr/>
          <p:nvPr/>
        </p:nvSpPr>
        <p:spPr>
          <a:xfrm>
            <a:off x="3604984" y="4535842"/>
            <a:ext cx="72008" cy="72008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Овал 31"/>
          <p:cNvSpPr/>
          <p:nvPr/>
        </p:nvSpPr>
        <p:spPr>
          <a:xfrm>
            <a:off x="7133376" y="4447285"/>
            <a:ext cx="72008" cy="72008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3693164" y="4716733"/>
            <a:ext cx="3008163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Взаимодействие с </a:t>
            </a:r>
            <a:r>
              <a:rPr lang="ru-RU" sz="1050" dirty="0" err="1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вендорами</a:t>
            </a:r>
            <a:r>
              <a:rPr lang="ru-RU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принцип единого окна</a:t>
            </a:r>
          </a:p>
        </p:txBody>
      </p:sp>
      <p:sp>
        <p:nvSpPr>
          <p:cNvPr id="34" name="Овал 33"/>
          <p:cNvSpPr/>
          <p:nvPr/>
        </p:nvSpPr>
        <p:spPr>
          <a:xfrm>
            <a:off x="3604984" y="4789758"/>
            <a:ext cx="72008" cy="72008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3546500" y="5380339"/>
            <a:ext cx="668321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4E6D9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Решения для </a:t>
            </a:r>
            <a:r>
              <a:rPr lang="en-US" sz="2000" b="1" dirty="0">
                <a:solidFill>
                  <a:srgbClr val="4E6D9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e-Commerce</a:t>
            </a:r>
            <a:endParaRPr lang="ru-RU" sz="2000" b="1" dirty="0">
              <a:solidFill>
                <a:srgbClr val="4E6D9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Решения для организации </a:t>
            </a:r>
            <a:r>
              <a:rPr lang="ru-RU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online</a:t>
            </a:r>
            <a:r>
              <a:rPr lang="ru-RU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-бизнеса на основе продуктовой линейки </a:t>
            </a:r>
            <a:r>
              <a:rPr lang="ru-RU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IC:Limodo</a:t>
            </a:r>
            <a:r>
              <a:rPr lang="ru-RU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(платформа </a:t>
            </a:r>
            <a:r>
              <a:rPr lang="ru-RU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Shopware</a:t>
            </a:r>
            <a:r>
              <a:rPr lang="ru-RU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- онлайн-магазин, управление и мониторинг выполнения заказов, кол-центр, отгрузки, аналитика и пр.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3693164" y="6388453"/>
            <a:ext cx="3008164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Экспресс-анализ потребностей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7200487" y="6676993"/>
            <a:ext cx="2313311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Аутсорсинг услуг кол-центра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7200487" y="6389031"/>
            <a:ext cx="2813209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Обновление версий и поддержка</a:t>
            </a:r>
          </a:p>
        </p:txBody>
      </p:sp>
      <p:sp>
        <p:nvSpPr>
          <p:cNvPr id="40" name="Овал 39"/>
          <p:cNvSpPr/>
          <p:nvPr/>
        </p:nvSpPr>
        <p:spPr>
          <a:xfrm>
            <a:off x="3621156" y="6484561"/>
            <a:ext cx="72008" cy="72008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Овал 40"/>
          <p:cNvSpPr/>
          <p:nvPr/>
        </p:nvSpPr>
        <p:spPr>
          <a:xfrm>
            <a:off x="7128480" y="6484561"/>
            <a:ext cx="72008" cy="72008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3693164" y="6695067"/>
            <a:ext cx="3008163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Предложение оптимального решения</a:t>
            </a:r>
          </a:p>
        </p:txBody>
      </p:sp>
      <p:sp>
        <p:nvSpPr>
          <p:cNvPr id="43" name="Овал 42"/>
          <p:cNvSpPr/>
          <p:nvPr/>
        </p:nvSpPr>
        <p:spPr>
          <a:xfrm>
            <a:off x="3604984" y="6768092"/>
            <a:ext cx="72008" cy="72008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Овал 43"/>
          <p:cNvSpPr/>
          <p:nvPr/>
        </p:nvSpPr>
        <p:spPr>
          <a:xfrm>
            <a:off x="7133376" y="6767075"/>
            <a:ext cx="72008" cy="72008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3693164" y="6983099"/>
            <a:ext cx="3008163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Гибкая ценовая политика</a:t>
            </a:r>
          </a:p>
        </p:txBody>
      </p:sp>
      <p:sp>
        <p:nvSpPr>
          <p:cNvPr id="46" name="Овал 45"/>
          <p:cNvSpPr/>
          <p:nvPr/>
        </p:nvSpPr>
        <p:spPr>
          <a:xfrm>
            <a:off x="3604984" y="7056124"/>
            <a:ext cx="72008" cy="72008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7954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Прямоугольник 41"/>
          <p:cNvSpPr/>
          <p:nvPr/>
        </p:nvSpPr>
        <p:spPr>
          <a:xfrm>
            <a:off x="457326" y="1917824"/>
            <a:ext cx="2808312" cy="226346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41300" sx="102000" sy="102000" algn="ctr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7" name="Picture 2" descr="C:\Users\User\Desktop\Безимени-6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" y="0"/>
            <a:ext cx="10691813" cy="7559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658586" y="156874"/>
            <a:ext cx="33746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КОМПЕТЕНЦИИ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85366" y="828303"/>
            <a:ext cx="972108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13A1E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Специалисты компании обладают</a:t>
            </a:r>
          </a:p>
          <a:p>
            <a:pPr algn="ctr"/>
            <a:r>
              <a:rPr lang="ru-RU"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ключевыми компетенциями и практическим опытом работы в следующих областях.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93329" y="3744978"/>
            <a:ext cx="273630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800" b="1" dirty="0">
                <a:solidFill>
                  <a:srgbClr val="5D98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Microsoft </a:t>
            </a:r>
            <a:r>
              <a:rPr lang="en-US" sz="1800" b="1" dirty="0" err="1">
                <a:solidFill>
                  <a:srgbClr val="5D98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Sharepoint</a:t>
            </a:r>
            <a:endParaRPr lang="ru-RU" sz="1200" dirty="0">
              <a:solidFill>
                <a:srgbClr val="5D981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98" name="Picture 2" descr="C:\Users\User\Desktop\Безимени-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392" y="2052439"/>
            <a:ext cx="1641847" cy="1641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User\Desktop\Безимени-5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7785" y="2052439"/>
            <a:ext cx="1641847" cy="1641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Прямоугольник 26"/>
          <p:cNvSpPr/>
          <p:nvPr/>
        </p:nvSpPr>
        <p:spPr>
          <a:xfrm>
            <a:off x="3924965" y="3747316"/>
            <a:ext cx="30243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800" b="1" dirty="0" err="1">
                <a:solidFill>
                  <a:srgbClr val="D816D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Opentext</a:t>
            </a:r>
            <a:r>
              <a:rPr lang="en-US" sz="1800" b="1" dirty="0">
                <a:solidFill>
                  <a:srgbClr val="D816D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/ </a:t>
            </a:r>
            <a:r>
              <a:rPr lang="en-US" sz="1800" b="1" dirty="0" err="1">
                <a:solidFill>
                  <a:srgbClr val="D816D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Docuementum</a:t>
            </a:r>
            <a:endParaRPr lang="ru-RU" sz="1200" dirty="0">
              <a:solidFill>
                <a:srgbClr val="D816D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100" name="Picture 4" descr="C:\Users\User\Desktop\Безимени-6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0172" y="2052439"/>
            <a:ext cx="1641847" cy="1641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Прямоугольник 28"/>
          <p:cNvSpPr/>
          <p:nvPr/>
        </p:nvSpPr>
        <p:spPr>
          <a:xfrm>
            <a:off x="7370092" y="3744809"/>
            <a:ext cx="31683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800" b="1" dirty="0" err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Shopware</a:t>
            </a:r>
            <a:endParaRPr lang="ru-RU" sz="12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101" name="Picture 5" descr="C:\Users\User\Desktop\Безимени-8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3625" y="4428703"/>
            <a:ext cx="1670565" cy="1670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User\Desktop\Безимени-7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2687" y="4428703"/>
            <a:ext cx="1670565" cy="1670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Прямоугольник 31"/>
          <p:cNvSpPr/>
          <p:nvPr/>
        </p:nvSpPr>
        <p:spPr>
          <a:xfrm>
            <a:off x="1954090" y="6158636"/>
            <a:ext cx="273630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800" b="1" dirty="0">
                <a:solidFill>
                  <a:srgbClr val="13A1E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Common Technologies</a:t>
            </a:r>
            <a:endParaRPr lang="ru-RU" sz="1200" dirty="0">
              <a:solidFill>
                <a:srgbClr val="13A1E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5418709" y="6158636"/>
            <a:ext cx="3600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800" b="1" dirty="0">
                <a:solidFill>
                  <a:srgbClr val="E509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Third-party services, application and frameworks</a:t>
            </a:r>
            <a:endParaRPr lang="ru-RU" sz="1200" dirty="0">
              <a:solidFill>
                <a:srgbClr val="E5095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4" name="Picture 8" descr="C:\Users\User\Desktop\Безимени-12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8628" y="7037388"/>
            <a:ext cx="930275" cy="523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95588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12579" y="899716"/>
            <a:ext cx="10705979" cy="666154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2" descr="C:\Users\User\Desktop\Безимени-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579" y="0"/>
            <a:ext cx="10705979" cy="899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725155" y="156874"/>
            <a:ext cx="92415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НЕКОТОРЫЕ, ИЗ БОЛЕЕ ЧЕМ 40 КЛИЕНТОВ </a:t>
            </a:r>
          </a:p>
        </p:txBody>
      </p:sp>
      <p:pic>
        <p:nvPicPr>
          <p:cNvPr id="7" name="Picture 3" descr="C:\Users\User\Desktop\Безимени-4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8628" y="7037388"/>
            <a:ext cx="930275" cy="523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80391" y="1239151"/>
            <a:ext cx="1944216" cy="129614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41300" sx="102000" sy="102000" algn="ctr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80391" y="2679311"/>
            <a:ext cx="1944216" cy="129614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41300" sx="102000" sy="102000" algn="ctr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80391" y="4119471"/>
            <a:ext cx="1944216" cy="129614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41300" sx="102000" sy="102000" algn="ctr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80391" y="5559631"/>
            <a:ext cx="1944216" cy="129614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41300" sx="102000" sy="102000" algn="ctr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2268623" y="1239151"/>
            <a:ext cx="1944216" cy="129614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41300" sx="102000" sy="102000" algn="ctr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2268623" y="2679311"/>
            <a:ext cx="1944216" cy="129614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41300" sx="102000" sy="102000" algn="ctr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2268623" y="4119471"/>
            <a:ext cx="1944216" cy="129614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41300" sx="102000" sy="102000" algn="ctr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2268623" y="5559631"/>
            <a:ext cx="1944216" cy="129614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41300" sx="102000" sy="102000" algn="ctr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4356855" y="1239151"/>
            <a:ext cx="1944216" cy="129614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41300" sx="102000" sy="102000" algn="ctr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4356855" y="2679311"/>
            <a:ext cx="1944216" cy="129614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41300" sx="102000" sy="102000" algn="ctr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4356855" y="4119471"/>
            <a:ext cx="1944216" cy="129614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41300" sx="102000" sy="102000" algn="ctr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4356855" y="5559631"/>
            <a:ext cx="1944216" cy="129614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41300" sx="102000" sy="102000" algn="ctr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6445087" y="1256313"/>
            <a:ext cx="1944216" cy="129614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41300" sx="102000" sy="102000" algn="ctr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6445087" y="2696473"/>
            <a:ext cx="1944216" cy="129614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41300" sx="102000" sy="102000" algn="ctr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6445087" y="4136633"/>
            <a:ext cx="1944216" cy="129614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41300" sx="102000" sy="102000" algn="ctr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6445087" y="5576793"/>
            <a:ext cx="1944216" cy="129614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41300" sx="102000" sy="102000" algn="ctr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8529063" y="1258332"/>
            <a:ext cx="1944216" cy="129614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41300" sx="102000" sy="102000" algn="ctr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8529063" y="2698492"/>
            <a:ext cx="1944216" cy="129614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41300" sx="102000" sy="102000" algn="ctr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8529063" y="4138652"/>
            <a:ext cx="1944216" cy="129614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41300" sx="102000" sy="102000" algn="ctr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70" name="Picture 2" descr="C:\Users\User\Desktop\Безимени-4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536" y="1258332"/>
            <a:ext cx="1685925" cy="1235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User\Desktop\Безимени-4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3133" y="1309745"/>
            <a:ext cx="1616075" cy="1225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User\Desktop\Безимени-4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6336" y="1256191"/>
            <a:ext cx="1728787" cy="1262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Users\User\Desktop\Безимени-44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8018" y="1276035"/>
            <a:ext cx="1670050" cy="1222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C:\Users\User\Desktop\Безимени-45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9157" y="1295879"/>
            <a:ext cx="1616075" cy="118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5" name="Picture 7" descr="C:\Users\User\Desktop\Безимени-46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205" y="2722545"/>
            <a:ext cx="1652588" cy="1209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C:\Users\User\Desktop\Безимени-47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7612" y="2722545"/>
            <a:ext cx="1646238" cy="120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7" name="Picture 9" descr="C:\Users\User\Desktop\Безимени-48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7900" y="2679311"/>
            <a:ext cx="1762125" cy="1291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C:\Users\User\Desktop\Безимени-49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0419" y="2698492"/>
            <a:ext cx="1733550" cy="1268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9" name="Picture 11" descr="C:\Users\User\Desktop\Безимени-50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3133" y="2753685"/>
            <a:ext cx="1616075" cy="1182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C:\Users\User\Desktop\Безимени-51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205" y="4157943"/>
            <a:ext cx="16637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1" name="Picture 13" descr="C:\Users\User\Desktop\Безимени-52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4911" y="4138033"/>
            <a:ext cx="1700212" cy="1246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C:\Users\User\Desktop\Безимени-53.jp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622" y="4151471"/>
            <a:ext cx="1679575" cy="1231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3" name="Picture 15" descr="C:\Users\User\Desktop\Безимени-54.jp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5982" y="4195380"/>
            <a:ext cx="1619250" cy="118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C:\Users\User\Desktop\Безимени-55.jp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5190" y="4168403"/>
            <a:ext cx="1731962" cy="1268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5" name="Picture 17" descr="C:\Users\User\Desktop\Безимени-56.jp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536" y="5598103"/>
            <a:ext cx="1666875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6" name="Picture 18" descr="C:\Users\User\Desktop\Безимени-57.jp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4953" y="5585403"/>
            <a:ext cx="1682750" cy="1231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7" name="Picture 19" descr="C:\Users\User\Desktop\Безимени-58.jp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2349" y="5603181"/>
            <a:ext cx="1673225" cy="1225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8" name="Picture 20" descr="C:\Users\User\Desktop\Безимени-59.jp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5982" y="5633521"/>
            <a:ext cx="1619250" cy="1182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125551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729</TotalTime>
  <Words>1382</Words>
  <Application>Microsoft Office PowerPoint</Application>
  <PresentationFormat>Произвольный</PresentationFormat>
  <Paragraphs>178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Таня Петренко</dc:creator>
  <cp:lastModifiedBy>Таня Петренко</cp:lastModifiedBy>
  <cp:revision>58</cp:revision>
  <dcterms:created xsi:type="dcterms:W3CDTF">2017-08-17T09:07:25Z</dcterms:created>
  <dcterms:modified xsi:type="dcterms:W3CDTF">2017-10-20T11:55:47Z</dcterms:modified>
</cp:coreProperties>
</file>